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0" r:id="rId1"/>
    <p:sldMasterId id="2147483671" r:id="rId2"/>
  </p:sldMasterIdLst>
  <p:notesMasterIdLst>
    <p:notesMasterId r:id="rId25"/>
  </p:notesMasterIdLst>
  <p:sldIdLst>
    <p:sldId id="256" r:id="rId3"/>
    <p:sldId id="257" r:id="rId4"/>
    <p:sldId id="258" r:id="rId5"/>
    <p:sldId id="273" r:id="rId6"/>
    <p:sldId id="274" r:id="rId7"/>
    <p:sldId id="259" r:id="rId8"/>
    <p:sldId id="275" r:id="rId9"/>
    <p:sldId id="265" r:id="rId10"/>
    <p:sldId id="276" r:id="rId11"/>
    <p:sldId id="264" r:id="rId12"/>
    <p:sldId id="267" r:id="rId13"/>
    <p:sldId id="277" r:id="rId14"/>
    <p:sldId id="260" r:id="rId15"/>
    <p:sldId id="261" r:id="rId16"/>
    <p:sldId id="262" r:id="rId17"/>
    <p:sldId id="263" r:id="rId18"/>
    <p:sldId id="266" r:id="rId19"/>
    <p:sldId id="268" r:id="rId20"/>
    <p:sldId id="269" r:id="rId21"/>
    <p:sldId id="270" r:id="rId22"/>
    <p:sldId id="271" r:id="rId23"/>
    <p:sldId id="272" r:id="rId2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44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390670262a_1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g1390670262a_1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515ad8f740_3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g1515ad8f740_3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515ad8f740_3_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g1515ad8f740_3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1515ad8f740_3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g1515ad8f740_3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515ad8f740_3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g1515ad8f740_3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515ad8f740_3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g1515ad8f740_3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515ad8f740_3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g1515ad8f740_3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515ad8f740_3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g1515ad8f740_3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515ad8f740_3_1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g1515ad8f740_3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390670262a_1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g1390670262a_1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390670262a_1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g1390670262a_1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515ad8f740_3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g1515ad8f740_3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515ad8f740_3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g1515ad8f740_3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515ad8f740_3_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g1515ad8f740_3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515ad8f740_3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g1515ad8f740_3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515ad8f740_3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g1515ad8f740_3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515ad8f740_3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g1515ad8f740_3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de título" type="title">
  <p:cSld name="TITLE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conteúdo" type="obj">
  <p:cSld name="OBJEC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beçalho da Seção" type="secHead">
  <p:cSld name="SECTION_HEADER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body" idx="1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uas Partes de Conteúdo" type="twoObj">
  <p:cSld name="TWO_OBJECTS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ção" type="twoTxTwoObj">
  <p:cSld name="TWO_OBJECTS_WITH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body" idx="1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body" idx="2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86" name="Google Shape;86;p18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mente título" type="titleOnly">
  <p:cSld name="TITLE_ONLY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 branco" type="blank">
  <p:cSld name="BLANK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údo com Legenda" type="objTx">
  <p:cSld name="OBJECT_WITH_CAPTION_TEXT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1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m com Legenda" type="picTx">
  <p:cSld name="PICTURE_WITH_CAPTION_TEX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2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texto vertical" type="vertTx">
  <p:cSld name="VERTICAL_TEXT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3"/>
          <p:cNvSpPr txBox="1">
            <a:spLocks noGrp="1"/>
          </p:cNvSpPr>
          <p:nvPr>
            <p:ph type="body" idx="1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texto verticais" type="vertTitleAndTx">
  <p:cSld name="VERTICAL_TITLE_AND_VERTICAL_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>
            <a:spLocks noGrp="1"/>
          </p:cNvSpPr>
          <p:nvPr>
            <p:ph type="title"/>
          </p:nvPr>
        </p:nvSpPr>
        <p:spPr>
          <a:xfrm rot="5400000">
            <a:off x="5350073" y="1467445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4"/>
          <p:cNvSpPr txBox="1">
            <a:spLocks noGrp="1"/>
          </p:cNvSpPr>
          <p:nvPr>
            <p:ph type="body" idx="1"/>
          </p:nvPr>
        </p:nvSpPr>
        <p:spPr>
          <a:xfrm rot="5400000">
            <a:off x="1349573" y="-447080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2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/>
          <p:nvPr/>
        </p:nvSpPr>
        <p:spPr>
          <a:xfrm>
            <a:off x="0" y="-66053"/>
            <a:ext cx="9147600" cy="37968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25"/>
          <p:cNvSpPr txBox="1"/>
          <p:nvPr/>
        </p:nvSpPr>
        <p:spPr>
          <a:xfrm>
            <a:off x="3535251" y="1745563"/>
            <a:ext cx="5283600" cy="1993200"/>
          </a:xfrm>
          <a:prstGeom prst="rect">
            <a:avLst/>
          </a:prstGeom>
          <a:noFill/>
          <a:ln>
            <a:noFill/>
          </a:ln>
          <a:effectLst>
            <a:outerShdw blurRad="149987" dist="250190" dir="8460000" algn="ctr">
              <a:srgbClr val="000000">
                <a:alpha val="27840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500" b="1" i="0" u="none" strike="noStrike" cap="none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ēKran</a:t>
            </a:r>
            <a:endParaRPr sz="1100"/>
          </a:p>
        </p:txBody>
      </p:sp>
      <p:pic>
        <p:nvPicPr>
          <p:cNvPr id="131" name="Google Shape;131;p25" descr="Monitoramento de rede"/>
          <p:cNvPicPr preferRelativeResize="0"/>
          <p:nvPr/>
        </p:nvPicPr>
        <p:blipFill rotWithShape="1">
          <a:blip r:embed="rId3">
            <a:alphaModFix/>
          </a:blip>
          <a:srcRect t="27503" b="44363"/>
          <a:stretch/>
        </p:blipFill>
        <p:spPr>
          <a:xfrm>
            <a:off x="-1" y="3730721"/>
            <a:ext cx="9199935" cy="1509339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5"/>
          <p:cNvSpPr txBox="1"/>
          <p:nvPr/>
        </p:nvSpPr>
        <p:spPr>
          <a:xfrm>
            <a:off x="4042610" y="1520710"/>
            <a:ext cx="1684500" cy="623400"/>
          </a:xfrm>
          <a:prstGeom prst="rect">
            <a:avLst/>
          </a:prstGeom>
          <a:noFill/>
          <a:ln>
            <a:noFill/>
          </a:ln>
          <a:effectLst>
            <a:outerShdw blurRad="57785" dist="33020" dir="3180000" algn="ctr">
              <a:srgbClr val="000000">
                <a:alpha val="29800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 b="0" i="0" u="none" strike="noStrike" cap="none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Projeto</a:t>
            </a:r>
            <a:endParaRPr sz="11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33" descr="Viabilidade Jurídica | Nova Vida TI"/>
          <p:cNvPicPr preferRelativeResize="0"/>
          <p:nvPr/>
        </p:nvPicPr>
        <p:blipFill rotWithShape="1">
          <a:blip r:embed="rId3">
            <a:alphaModFix/>
          </a:blip>
          <a:srcRect r="81083"/>
          <a:stretch/>
        </p:blipFill>
        <p:spPr>
          <a:xfrm>
            <a:off x="-1" y="0"/>
            <a:ext cx="180818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33"/>
          <p:cNvSpPr/>
          <p:nvPr/>
        </p:nvSpPr>
        <p:spPr>
          <a:xfrm>
            <a:off x="1808188" y="0"/>
            <a:ext cx="7335811" cy="51435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33"/>
          <p:cNvSpPr txBox="1"/>
          <p:nvPr/>
        </p:nvSpPr>
        <p:spPr>
          <a:xfrm>
            <a:off x="2036788" y="4411862"/>
            <a:ext cx="1777222" cy="530914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Planner</a:t>
            </a:r>
            <a:endParaRPr sz="1100"/>
          </a:p>
        </p:txBody>
      </p:sp>
      <p:pic>
        <p:nvPicPr>
          <p:cNvPr id="203" name="Google Shape;203;p3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968477" y="253465"/>
            <a:ext cx="7015233" cy="3831976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4705"/>
              </a:srgbClr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36"/>
          <p:cNvSpPr txBox="1"/>
          <p:nvPr/>
        </p:nvSpPr>
        <p:spPr>
          <a:xfrm>
            <a:off x="-583660" y="4491884"/>
            <a:ext cx="6194471" cy="530914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Modelagem lógica de dados</a:t>
            </a:r>
            <a:endParaRPr sz="110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AC462A48-58A9-D774-95F1-F27D929440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4764" y="216314"/>
            <a:ext cx="6194471" cy="405925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23;p36">
            <a:extLst>
              <a:ext uri="{FF2B5EF4-FFF2-40B4-BE49-F238E27FC236}">
                <a16:creationId xmlns:a16="http://schemas.microsoft.com/office/drawing/2014/main" id="{37E89A35-FA33-C260-726F-0A72CF678CD8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8BADCE7B-2DC1-6CCF-6E48-EF5E0F50A8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468" y="780800"/>
            <a:ext cx="7259063" cy="358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9063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29" descr="RH digital: novas tecnologias invadem a área de ... | Nube 12/04/2019"/>
          <p:cNvPicPr preferRelativeResize="0"/>
          <p:nvPr/>
        </p:nvPicPr>
        <p:blipFill rotWithShape="1">
          <a:blip r:embed="rId3">
            <a:alphaModFix/>
          </a:blip>
          <a:srcRect l="14396" r="57590"/>
          <a:stretch/>
        </p:blipFill>
        <p:spPr>
          <a:xfrm>
            <a:off x="-19318" y="0"/>
            <a:ext cx="287842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9"/>
          <p:cNvSpPr/>
          <p:nvPr/>
        </p:nvSpPr>
        <p:spPr>
          <a:xfrm>
            <a:off x="2598312" y="0"/>
            <a:ext cx="6545687" cy="51435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29"/>
          <p:cNvSpPr txBox="1"/>
          <p:nvPr/>
        </p:nvSpPr>
        <p:spPr>
          <a:xfrm>
            <a:off x="6802163" y="4341494"/>
            <a:ext cx="2059011" cy="530914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Personas</a:t>
            </a:r>
            <a:endParaRPr sz="1100"/>
          </a:p>
        </p:txBody>
      </p:sp>
      <p:pic>
        <p:nvPicPr>
          <p:cNvPr id="170" name="Google Shape;170;p29"/>
          <p:cNvPicPr preferRelativeResize="0"/>
          <p:nvPr/>
        </p:nvPicPr>
        <p:blipFill rotWithShape="1">
          <a:blip r:embed="rId4">
            <a:alphaModFix/>
          </a:blip>
          <a:srcRect l="5151" r="4842"/>
          <a:stretch/>
        </p:blipFill>
        <p:spPr>
          <a:xfrm>
            <a:off x="2859110" y="344051"/>
            <a:ext cx="6057605" cy="3799931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4705"/>
              </a:srgbClr>
            </a:outerShdw>
          </a:effec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30" descr="RH digital: novas tecnologias invadem a área de ... | Nube 12/04/2019"/>
          <p:cNvPicPr preferRelativeResize="0"/>
          <p:nvPr/>
        </p:nvPicPr>
        <p:blipFill rotWithShape="1">
          <a:blip r:embed="rId3">
            <a:alphaModFix/>
          </a:blip>
          <a:srcRect l="14396" r="57590"/>
          <a:stretch/>
        </p:blipFill>
        <p:spPr>
          <a:xfrm>
            <a:off x="-19318" y="0"/>
            <a:ext cx="287842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30"/>
          <p:cNvSpPr/>
          <p:nvPr/>
        </p:nvSpPr>
        <p:spPr>
          <a:xfrm>
            <a:off x="2598312" y="0"/>
            <a:ext cx="6545687" cy="51435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30"/>
          <p:cNvSpPr txBox="1"/>
          <p:nvPr/>
        </p:nvSpPr>
        <p:spPr>
          <a:xfrm>
            <a:off x="6802163" y="4355199"/>
            <a:ext cx="2059011" cy="530914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Personas</a:t>
            </a:r>
            <a:endParaRPr sz="1100"/>
          </a:p>
        </p:txBody>
      </p:sp>
      <p:pic>
        <p:nvPicPr>
          <p:cNvPr id="178" name="Google Shape;178;p30"/>
          <p:cNvPicPr preferRelativeResize="0"/>
          <p:nvPr/>
        </p:nvPicPr>
        <p:blipFill rotWithShape="1">
          <a:blip r:embed="rId4">
            <a:alphaModFix/>
          </a:blip>
          <a:srcRect l="5034" r="5070"/>
          <a:stretch/>
        </p:blipFill>
        <p:spPr>
          <a:xfrm>
            <a:off x="2856388" y="330344"/>
            <a:ext cx="6073603" cy="3807535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4705"/>
              </a:srgbClr>
            </a:outerShdw>
          </a:effec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31" descr="Saiba tudo sobre tecnologia da informação e qual a sua importância – Blog  da EAD Unipar"/>
          <p:cNvPicPr preferRelativeResize="0"/>
          <p:nvPr/>
        </p:nvPicPr>
        <p:blipFill rotWithShape="1">
          <a:blip r:embed="rId3">
            <a:alphaModFix/>
          </a:blip>
          <a:srcRect l="20312" r="63507"/>
          <a:stretch/>
        </p:blipFill>
        <p:spPr>
          <a:xfrm>
            <a:off x="7435517" y="0"/>
            <a:ext cx="171814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31"/>
          <p:cNvSpPr/>
          <p:nvPr/>
        </p:nvSpPr>
        <p:spPr>
          <a:xfrm>
            <a:off x="3517" y="0"/>
            <a:ext cx="7432000" cy="51435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31"/>
          <p:cNvSpPr txBox="1"/>
          <p:nvPr/>
        </p:nvSpPr>
        <p:spPr>
          <a:xfrm>
            <a:off x="3996006" y="4439369"/>
            <a:ext cx="3388439" cy="530914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 dirty="0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Lean UX Canvas </a:t>
            </a:r>
            <a:endParaRPr sz="1100" dirty="0"/>
          </a:p>
        </p:txBody>
      </p:sp>
      <p:pic>
        <p:nvPicPr>
          <p:cNvPr id="186" name="Google Shape;186;p31"/>
          <p:cNvPicPr preferRelativeResize="0"/>
          <p:nvPr/>
        </p:nvPicPr>
        <p:blipFill rotWithShape="1">
          <a:blip r:embed="rId4">
            <a:alphaModFix/>
          </a:blip>
          <a:srcRect l="1574" r="69717"/>
          <a:stretch/>
        </p:blipFill>
        <p:spPr>
          <a:xfrm>
            <a:off x="2224382" y="1056823"/>
            <a:ext cx="1456840" cy="302984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87" name="Google Shape;187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3725" y="1056823"/>
            <a:ext cx="1902281" cy="30298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" name="Google Shape;186;p31">
            <a:extLst>
              <a:ext uri="{FF2B5EF4-FFF2-40B4-BE49-F238E27FC236}">
                <a16:creationId xmlns:a16="http://schemas.microsoft.com/office/drawing/2014/main" id="{22D73552-9397-CA86-0AE0-ECEE89781528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31738" r="38484"/>
          <a:stretch/>
        </p:blipFill>
        <p:spPr>
          <a:xfrm>
            <a:off x="3885096" y="1056823"/>
            <a:ext cx="1511086" cy="302984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Google Shape;186;p31">
            <a:extLst>
              <a:ext uri="{FF2B5EF4-FFF2-40B4-BE49-F238E27FC236}">
                <a16:creationId xmlns:a16="http://schemas.microsoft.com/office/drawing/2014/main" id="{A6D3B77B-6FAB-E3D8-6D22-0DDB6AC88EFF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63969" r="3505"/>
          <a:stretch/>
        </p:blipFill>
        <p:spPr>
          <a:xfrm>
            <a:off x="5611727" y="1056823"/>
            <a:ext cx="1650570" cy="302984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32"/>
          <p:cNvPicPr preferRelativeResize="0">
            <a:picLocks noGrp="1" noRot="1" noMove="1" noResize="1" noEditPoints="1" noAdjustHandles="1" noChangeArrowheads="1" noChangeShapeType="1" noCrop="1"/>
          </p:cNvPicPr>
          <p:nvPr/>
        </p:nvPicPr>
        <p:blipFill/>
        <p:spPr>
          <a:xfrm>
            <a:off x="796274" y="150413"/>
            <a:ext cx="4056434" cy="4769717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4705"/>
              </a:srgbClr>
            </a:outerShdw>
          </a:effectLst>
        </p:spPr>
      </p:pic>
      <p:pic>
        <p:nvPicPr>
          <p:cNvPr id="192" name="Google Shape;192;p32" descr="Saiba tudo sobre tecnologia da informação e qual a sua importância – Blog  da EAD Unipar"/>
          <p:cNvPicPr preferRelativeResize="0"/>
          <p:nvPr/>
        </p:nvPicPr>
        <p:blipFill rotWithShape="1">
          <a:blip r:embed="rId3">
            <a:alphaModFix/>
          </a:blip>
          <a:srcRect l="13031" t="193" r="70788" b="-192"/>
          <a:stretch/>
        </p:blipFill>
        <p:spPr>
          <a:xfrm>
            <a:off x="7421451" y="0"/>
            <a:ext cx="173220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32"/>
          <p:cNvSpPr/>
          <p:nvPr/>
        </p:nvSpPr>
        <p:spPr>
          <a:xfrm>
            <a:off x="1773" y="-1169"/>
            <a:ext cx="7417935" cy="51435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32"/>
          <p:cNvSpPr txBox="1"/>
          <p:nvPr/>
        </p:nvSpPr>
        <p:spPr>
          <a:xfrm>
            <a:off x="4969042" y="4414234"/>
            <a:ext cx="2452409" cy="530914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 User Story</a:t>
            </a:r>
            <a:endParaRPr sz="1100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165A2F74-4DCF-F873-97EB-921000F0E9E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02" r="67340" b="71479"/>
          <a:stretch/>
        </p:blipFill>
        <p:spPr>
          <a:xfrm>
            <a:off x="324132" y="155838"/>
            <a:ext cx="1307141" cy="13707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4F1A186B-CBF5-1274-F5AC-38384980C39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225" t="-849" r="34118" b="72328"/>
          <a:stretch/>
        </p:blipFill>
        <p:spPr>
          <a:xfrm>
            <a:off x="324132" y="1863131"/>
            <a:ext cx="1349220" cy="14148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6CEA61F3-5166-F35F-E7A9-42022FA6C6F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8085" t="531" r="258" b="70948"/>
          <a:stretch/>
        </p:blipFill>
        <p:spPr>
          <a:xfrm>
            <a:off x="325968" y="3618257"/>
            <a:ext cx="1347384" cy="14129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99560FD5-F791-343A-888F-F5CAB449F53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67" t="31207" r="66276" b="40272"/>
          <a:stretch/>
        </p:blipFill>
        <p:spPr>
          <a:xfrm>
            <a:off x="2385577" y="142507"/>
            <a:ext cx="1349220" cy="14148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1EB70B65-6A7E-C899-36F4-98B9388DC89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665" t="28963" r="33678" b="42516"/>
          <a:stretch/>
        </p:blipFill>
        <p:spPr>
          <a:xfrm>
            <a:off x="2385577" y="1863130"/>
            <a:ext cx="1349220" cy="14148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989276F7-E5AC-2AF4-60DE-344086E80BC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8653" t="28803" r="-310" b="42676"/>
          <a:stretch/>
        </p:blipFill>
        <p:spPr>
          <a:xfrm>
            <a:off x="2385577" y="3616331"/>
            <a:ext cx="1349220" cy="14148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DFD82FD8-FEA4-6E00-69AB-4B28ED4FCF5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8" t="60937" r="68235" b="382"/>
          <a:stretch/>
        </p:blipFill>
        <p:spPr>
          <a:xfrm>
            <a:off x="4269788" y="428508"/>
            <a:ext cx="1349220" cy="19189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66F13A5C-F4EF-D137-2020-F784DDF8208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217" t="61319" r="34126" b="10160"/>
          <a:stretch/>
        </p:blipFill>
        <p:spPr>
          <a:xfrm>
            <a:off x="4269788" y="2777134"/>
            <a:ext cx="1349220" cy="14148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5C121F2E-3897-6136-7FE9-4D48968E604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8961" t="59416" r="-618" b="12063"/>
          <a:stretch/>
        </p:blipFill>
        <p:spPr>
          <a:xfrm>
            <a:off x="5956014" y="1827821"/>
            <a:ext cx="1349220" cy="14148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5"/>
          <p:cNvSpPr/>
          <p:nvPr/>
        </p:nvSpPr>
        <p:spPr>
          <a:xfrm>
            <a:off x="0" y="0"/>
            <a:ext cx="9144000" cy="1342622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7" name="Google Shape;217;p35"/>
          <p:cNvSpPr txBox="1"/>
          <p:nvPr/>
        </p:nvSpPr>
        <p:spPr>
          <a:xfrm>
            <a:off x="5353800" y="291932"/>
            <a:ext cx="3476110" cy="530914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Protótipo de site</a:t>
            </a:r>
            <a:endParaRPr sz="1100"/>
          </a:p>
        </p:txBody>
      </p:sp>
      <p:pic>
        <p:nvPicPr>
          <p:cNvPr id="218" name="Google Shape;218;p35"/>
          <p:cNvPicPr preferRelativeResize="0"/>
          <p:nvPr/>
        </p:nvPicPr>
        <p:blipFill rotWithShape="1">
          <a:blip r:embed="rId3">
            <a:alphaModFix/>
          </a:blip>
          <a:srcRect l="-173" t="3034" r="172" b="-3034"/>
          <a:stretch/>
        </p:blipFill>
        <p:spPr>
          <a:xfrm>
            <a:off x="-43775" y="1342622"/>
            <a:ext cx="9209662" cy="4649329"/>
          </a:xfrm>
          <a:prstGeom prst="rect">
            <a:avLst/>
          </a:prstGeom>
          <a:noFill/>
          <a:ln>
            <a:noFill/>
          </a:ln>
          <a:effectLst>
            <a:outerShdw blurRad="190500" algn="tl" rotWithShape="0">
              <a:srgbClr val="000000">
                <a:alpha val="69803"/>
              </a:srgbClr>
            </a:outerShdw>
          </a:effectLst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7"/>
          <p:cNvSpPr/>
          <p:nvPr/>
        </p:nvSpPr>
        <p:spPr>
          <a:xfrm>
            <a:off x="0" y="3800878"/>
            <a:ext cx="9144000" cy="1342622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37"/>
          <p:cNvSpPr/>
          <p:nvPr/>
        </p:nvSpPr>
        <p:spPr>
          <a:xfrm>
            <a:off x="0" y="-51071"/>
            <a:ext cx="9144000" cy="3975899"/>
          </a:xfrm>
          <a:prstGeom prst="rect">
            <a:avLst/>
          </a:prstGeom>
          <a:solidFill>
            <a:srgbClr val="004478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37"/>
          <p:cNvSpPr txBox="1"/>
          <p:nvPr/>
        </p:nvSpPr>
        <p:spPr>
          <a:xfrm>
            <a:off x="6264555" y="3975899"/>
            <a:ext cx="2338025" cy="992579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Client Linux</a:t>
            </a:r>
            <a:endParaRPr sz="1100"/>
          </a:p>
        </p:txBody>
      </p:sp>
      <p:pic>
        <p:nvPicPr>
          <p:cNvPr id="233" name="Google Shape;233;p37" descr="Linux Logo – PNG e Vetor – Download de Logo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65520" y="1431946"/>
            <a:ext cx="6412960" cy="2279607"/>
          </a:xfrm>
          <a:prstGeom prst="rect">
            <a:avLst/>
          </a:prstGeom>
          <a:noFill/>
          <a:ln>
            <a:noFill/>
          </a:ln>
          <a:effectLst>
            <a:glow rad="228600">
              <a:schemeClr val="accent5">
                <a:satMod val="175000"/>
                <a:alpha val="40000"/>
              </a:schemeClr>
            </a:glow>
            <a:outerShdw blurRad="190500" dist="228600" dir="2700000" algn="ctr">
              <a:srgbClr val="000000">
                <a:alpha val="29803"/>
              </a:srgbClr>
            </a:outerShdw>
          </a:effectLst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8"/>
          <p:cNvSpPr/>
          <p:nvPr/>
        </p:nvSpPr>
        <p:spPr>
          <a:xfrm>
            <a:off x="0" y="3853855"/>
            <a:ext cx="9144000" cy="1289645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9" name="Google Shape;239;p38" descr="Linguagem Python: o que é e para que serve | by Raísa Boing | portfoliorb |  Medium"/>
          <p:cNvPicPr preferRelativeResize="0"/>
          <p:nvPr/>
        </p:nvPicPr>
        <p:blipFill rotWithShape="1">
          <a:blip r:embed="rId3">
            <a:alphaModFix/>
          </a:blip>
          <a:srcRect l="677" t="37948" r="10250"/>
          <a:stretch/>
        </p:blipFill>
        <p:spPr>
          <a:xfrm>
            <a:off x="0" y="0"/>
            <a:ext cx="9144000" cy="3853855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38"/>
          <p:cNvSpPr txBox="1"/>
          <p:nvPr/>
        </p:nvSpPr>
        <p:spPr>
          <a:xfrm>
            <a:off x="3934326" y="4193932"/>
            <a:ext cx="5113421" cy="530914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Simulação de máquinas</a:t>
            </a:r>
            <a:endParaRPr sz="11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6" descr="Setor de TI tem novo horário de atendimento - Campus Caxias do Sul"/>
          <p:cNvPicPr preferRelativeResize="0"/>
          <p:nvPr/>
        </p:nvPicPr>
        <p:blipFill rotWithShape="1">
          <a:blip r:embed="rId3">
            <a:alphaModFix/>
          </a:blip>
          <a:srcRect l="77156"/>
          <a:stretch/>
        </p:blipFill>
        <p:spPr>
          <a:xfrm>
            <a:off x="7379594" y="0"/>
            <a:ext cx="1764405" cy="5151382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6"/>
          <p:cNvSpPr/>
          <p:nvPr/>
        </p:nvSpPr>
        <p:spPr>
          <a:xfrm>
            <a:off x="0" y="0"/>
            <a:ext cx="7650000" cy="51435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26"/>
          <p:cNvSpPr txBox="1"/>
          <p:nvPr/>
        </p:nvSpPr>
        <p:spPr>
          <a:xfrm>
            <a:off x="5065294" y="4498286"/>
            <a:ext cx="2494800" cy="531000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0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Contexto</a:t>
            </a:r>
            <a:endParaRPr sz="1100"/>
          </a:p>
        </p:txBody>
      </p:sp>
      <p:sp>
        <p:nvSpPr>
          <p:cNvPr id="140" name="Google Shape;140;p26"/>
          <p:cNvSpPr/>
          <p:nvPr/>
        </p:nvSpPr>
        <p:spPr>
          <a:xfrm>
            <a:off x="403697" y="414641"/>
            <a:ext cx="1882200" cy="1802100"/>
          </a:xfrm>
          <a:prstGeom prst="ellipse">
            <a:avLst/>
          </a:prstGeom>
          <a:solidFill>
            <a:srgbClr val="004478"/>
          </a:solidFill>
          <a:ln>
            <a:noFill/>
          </a:ln>
          <a:effectLst>
            <a:outerShdw blurRad="76200" sy="23000" kx="-120009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Necessidade de mercado</a:t>
            </a:r>
            <a:endParaRPr sz="1100"/>
          </a:p>
        </p:txBody>
      </p:sp>
      <p:sp>
        <p:nvSpPr>
          <p:cNvPr id="141" name="Google Shape;141;p26"/>
          <p:cNvSpPr/>
          <p:nvPr/>
        </p:nvSpPr>
        <p:spPr>
          <a:xfrm>
            <a:off x="2806432" y="414641"/>
            <a:ext cx="1882200" cy="1802100"/>
          </a:xfrm>
          <a:prstGeom prst="ellipse">
            <a:avLst/>
          </a:prstGeom>
          <a:solidFill>
            <a:srgbClr val="004478"/>
          </a:solidFill>
          <a:ln>
            <a:noFill/>
          </a:ln>
          <a:effectLst>
            <a:outerShdw blurRad="76200" sy="23000" kx="-120009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Pandemia de COVID-19</a:t>
            </a:r>
            <a:endParaRPr sz="1100"/>
          </a:p>
        </p:txBody>
      </p:sp>
      <p:sp>
        <p:nvSpPr>
          <p:cNvPr id="142" name="Google Shape;142;p26"/>
          <p:cNvSpPr/>
          <p:nvPr/>
        </p:nvSpPr>
        <p:spPr>
          <a:xfrm>
            <a:off x="403697" y="2631332"/>
            <a:ext cx="1882200" cy="1802100"/>
          </a:xfrm>
          <a:prstGeom prst="ellipse">
            <a:avLst/>
          </a:prstGeom>
          <a:solidFill>
            <a:srgbClr val="004478"/>
          </a:solidFill>
          <a:ln>
            <a:noFill/>
          </a:ln>
          <a:effectLst>
            <a:outerShdw blurRad="76200" sy="23000" kx="-120009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Monitoramento</a:t>
            </a:r>
            <a:endParaRPr sz="14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43" name="Google Shape;143;p26"/>
          <p:cNvSpPr/>
          <p:nvPr/>
        </p:nvSpPr>
        <p:spPr>
          <a:xfrm>
            <a:off x="2806431" y="2631332"/>
            <a:ext cx="1882200" cy="1802100"/>
          </a:xfrm>
          <a:prstGeom prst="ellipse">
            <a:avLst/>
          </a:prstGeom>
          <a:solidFill>
            <a:srgbClr val="004478"/>
          </a:solidFill>
          <a:ln>
            <a:noFill/>
          </a:ln>
          <a:effectLst>
            <a:outerShdw blurRad="76200" sy="23000" kx="-120009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Plataforma de acesso</a:t>
            </a:r>
            <a:endParaRPr sz="14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44" name="Google Shape;144;p26"/>
          <p:cNvSpPr/>
          <p:nvPr/>
        </p:nvSpPr>
        <p:spPr>
          <a:xfrm>
            <a:off x="5209167" y="414641"/>
            <a:ext cx="1882200" cy="1802100"/>
          </a:xfrm>
          <a:prstGeom prst="ellipse">
            <a:avLst/>
          </a:prstGeom>
          <a:solidFill>
            <a:srgbClr val="004478"/>
          </a:solidFill>
          <a:ln>
            <a:noFill/>
          </a:ln>
          <a:effectLst>
            <a:outerShdw blurRad="76200" sy="23000" kx="-120009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Praticidade e Segurança</a:t>
            </a:r>
            <a:endParaRPr sz="14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3" name="Imagem 2" descr="Interface gráfica do usuário, Diagrama&#10;&#10;Descrição gerada automaticamente">
            <a:extLst>
              <a:ext uri="{FF2B5EF4-FFF2-40B4-BE49-F238E27FC236}">
                <a16:creationId xmlns:a16="http://schemas.microsoft.com/office/drawing/2014/main" id="{A5CE355D-233D-586A-8C0B-89FB480418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88541" y="2347026"/>
            <a:ext cx="2157109" cy="2157109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Google Shape;245;p39" descr="Fundamentos de TI: De Leigo a Expert – O Que você precisa saber"/>
          <p:cNvPicPr preferRelativeResize="0"/>
          <p:nvPr/>
        </p:nvPicPr>
        <p:blipFill rotWithShape="1">
          <a:blip r:embed="rId3">
            <a:alphaModFix/>
          </a:blip>
          <a:srcRect l="53215" r="21929"/>
          <a:stretch/>
        </p:blipFill>
        <p:spPr>
          <a:xfrm>
            <a:off x="0" y="0"/>
            <a:ext cx="223787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39"/>
          <p:cNvSpPr/>
          <p:nvPr/>
        </p:nvSpPr>
        <p:spPr>
          <a:xfrm>
            <a:off x="1624263" y="0"/>
            <a:ext cx="7519737" cy="51435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7" name="Google Shape;247;p39"/>
          <p:cNvSpPr txBox="1"/>
          <p:nvPr/>
        </p:nvSpPr>
        <p:spPr>
          <a:xfrm>
            <a:off x="1889423" y="4479476"/>
            <a:ext cx="3741356" cy="530914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Inovações futuras</a:t>
            </a:r>
            <a:endParaRPr sz="1100"/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85D43E60-4943-E466-1C3E-B10CB378CB18}"/>
              </a:ext>
            </a:extLst>
          </p:cNvPr>
          <p:cNvSpPr/>
          <p:nvPr/>
        </p:nvSpPr>
        <p:spPr>
          <a:xfrm>
            <a:off x="1999281" y="326415"/>
            <a:ext cx="6811505" cy="4153061"/>
          </a:xfrm>
          <a:prstGeom prst="roundRect">
            <a:avLst>
              <a:gd name="adj" fmla="val 6778"/>
            </a:avLst>
          </a:prstGeom>
          <a:solidFill>
            <a:srgbClr val="0044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FEB10366-F535-BCFB-26EC-530CCED16B5E}"/>
              </a:ext>
            </a:extLst>
          </p:cNvPr>
          <p:cNvSpPr txBox="1"/>
          <p:nvPr/>
        </p:nvSpPr>
        <p:spPr>
          <a:xfrm>
            <a:off x="2207859" y="580724"/>
            <a:ext cx="6352544" cy="347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Versão melhorada do site;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Mais pesquisas de campo para cooperação no projeto;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Feedback dos nossos clientes para aprimorar nosso negócio;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Conclusão dos entregáveis da sprint 2 e 3 com a colaboração do grupo para a garantia do total aprendizado do conteúdo acadêmico e profissional;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Aprimoramento do projeto após o feedback do docente;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Melhorias no projeto em geral;</a:t>
            </a:r>
          </a:p>
        </p:txBody>
      </p:sp>
      <p:pic>
        <p:nvPicPr>
          <p:cNvPr id="16" name="Imagem 15" descr="Ícone&#10;&#10;Descrição gerada automaticamente">
            <a:extLst>
              <a:ext uri="{FF2B5EF4-FFF2-40B4-BE49-F238E27FC236}">
                <a16:creationId xmlns:a16="http://schemas.microsoft.com/office/drawing/2014/main" id="{85B44086-8278-3FEF-BA1F-AFDEEDCDB6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6141" y="2944678"/>
            <a:ext cx="2198822" cy="2198822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Google Shape;252;p40" descr="Por que usar o Kotlin no desenvolvimento Android?"/>
          <p:cNvPicPr preferRelativeResize="0"/>
          <p:nvPr/>
        </p:nvPicPr>
        <p:blipFill rotWithShape="1">
          <a:blip r:embed="rId3">
            <a:alphaModFix/>
          </a:blip>
          <a:srcRect l="-158" t="24413" r="4190" b="13327"/>
          <a:stretch/>
        </p:blipFill>
        <p:spPr>
          <a:xfrm>
            <a:off x="-45606" y="0"/>
            <a:ext cx="9189606" cy="3892640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40"/>
          <p:cNvSpPr/>
          <p:nvPr/>
        </p:nvSpPr>
        <p:spPr>
          <a:xfrm>
            <a:off x="0" y="3800878"/>
            <a:ext cx="9144000" cy="1342622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Google Shape;254;p40"/>
          <p:cNvSpPr txBox="1"/>
          <p:nvPr/>
        </p:nvSpPr>
        <p:spPr>
          <a:xfrm>
            <a:off x="5254579" y="4336961"/>
            <a:ext cx="3042634" cy="530914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Desafio Kotlin</a:t>
            </a:r>
            <a:endParaRPr sz="11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1"/>
          <p:cNvSpPr/>
          <p:nvPr/>
        </p:nvSpPr>
        <p:spPr>
          <a:xfrm>
            <a:off x="3516" y="-66053"/>
            <a:ext cx="9144000" cy="3651463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0" name="Google Shape;260;p41"/>
          <p:cNvSpPr txBox="1"/>
          <p:nvPr/>
        </p:nvSpPr>
        <p:spPr>
          <a:xfrm>
            <a:off x="1931979" y="2174124"/>
            <a:ext cx="5283557" cy="761747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500" b="1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Obrigado(a)</a:t>
            </a:r>
            <a:endParaRPr sz="1100"/>
          </a:p>
        </p:txBody>
      </p:sp>
      <p:pic>
        <p:nvPicPr>
          <p:cNvPr id="261" name="Google Shape;261;p41" descr="Monitoramento de rede"/>
          <p:cNvPicPr preferRelativeResize="0"/>
          <p:nvPr/>
        </p:nvPicPr>
        <p:blipFill rotWithShape="1">
          <a:blip r:embed="rId3">
            <a:alphaModFix/>
          </a:blip>
          <a:srcRect t="27502" b="44365"/>
          <a:stretch/>
        </p:blipFill>
        <p:spPr>
          <a:xfrm>
            <a:off x="3516" y="3585410"/>
            <a:ext cx="9140484" cy="16540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27" descr="Setor de TI tem novo horário de atendimento - Campus Caxias do Sul"/>
          <p:cNvPicPr preferRelativeResize="0"/>
          <p:nvPr/>
        </p:nvPicPr>
        <p:blipFill rotWithShape="1">
          <a:blip r:embed="rId3">
            <a:alphaModFix/>
          </a:blip>
          <a:srcRect r="80337"/>
          <a:stretch/>
        </p:blipFill>
        <p:spPr>
          <a:xfrm>
            <a:off x="0" y="0"/>
            <a:ext cx="1516486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7"/>
          <p:cNvSpPr/>
          <p:nvPr/>
        </p:nvSpPr>
        <p:spPr>
          <a:xfrm>
            <a:off x="1429555" y="0"/>
            <a:ext cx="7714500" cy="51435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27"/>
          <p:cNvSpPr txBox="1"/>
          <p:nvPr/>
        </p:nvSpPr>
        <p:spPr>
          <a:xfrm>
            <a:off x="1613079" y="4414235"/>
            <a:ext cx="2891686" cy="530884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0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 dirty="0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Problemática</a:t>
            </a:r>
            <a:endParaRPr sz="1100" dirty="0">
              <a:solidFill>
                <a:srgbClr val="004478"/>
              </a:solidFill>
            </a:endParaRPr>
          </a:p>
        </p:txBody>
      </p:sp>
      <p:sp>
        <p:nvSpPr>
          <p:cNvPr id="152" name="Google Shape;152;p27"/>
          <p:cNvSpPr/>
          <p:nvPr/>
        </p:nvSpPr>
        <p:spPr>
          <a:xfrm>
            <a:off x="2004889" y="1335125"/>
            <a:ext cx="1882200" cy="1802100"/>
          </a:xfrm>
          <a:prstGeom prst="ellipse">
            <a:avLst/>
          </a:prstGeom>
          <a:solidFill>
            <a:srgbClr val="004478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  <a:reflection stA="52000" endA="300" endPos="35000" fadeDir="5400012" sy="-100000" algn="bl" rotWithShape="0"/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Falhas e Bugs de Sistema Operacional</a:t>
            </a:r>
            <a:endParaRPr sz="1400" dirty="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53" name="Google Shape;153;p27"/>
          <p:cNvSpPr/>
          <p:nvPr/>
        </p:nvSpPr>
        <p:spPr>
          <a:xfrm>
            <a:off x="4417349" y="1263112"/>
            <a:ext cx="1980412" cy="1874113"/>
          </a:xfrm>
          <a:prstGeom prst="ellipse">
            <a:avLst/>
          </a:prstGeom>
          <a:solidFill>
            <a:srgbClr val="004478"/>
          </a:solidFill>
          <a:ln>
            <a:noFill/>
          </a:ln>
          <a:effectLst>
            <a:reflection stA="52000" endA="300" endPos="35000" fadeDir="5400012" sy="-100000" algn="bl" rotWithShape="0"/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Falta de monitoramento</a:t>
            </a:r>
            <a:endParaRPr sz="1100" dirty="0"/>
          </a:p>
        </p:txBody>
      </p:sp>
      <p:sp>
        <p:nvSpPr>
          <p:cNvPr id="154" name="Google Shape;154;p27"/>
          <p:cNvSpPr/>
          <p:nvPr/>
        </p:nvSpPr>
        <p:spPr>
          <a:xfrm>
            <a:off x="6829808" y="1335125"/>
            <a:ext cx="1882200" cy="1802100"/>
          </a:xfrm>
          <a:prstGeom prst="ellipse">
            <a:avLst/>
          </a:prstGeom>
          <a:solidFill>
            <a:srgbClr val="004478"/>
          </a:solidFill>
          <a:ln>
            <a:noFill/>
          </a:ln>
          <a:effectLst>
            <a:reflection stA="52000" endA="300" endPos="35000" fadeDir="5400012" sy="-100000" algn="bl" rotWithShape="0"/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Prejuízos silenciosos</a:t>
            </a:r>
            <a:endParaRPr sz="11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38697A-7D3B-A876-0E0E-43BD5BABD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19FD04B-6ED8-A589-DC18-903C30B93C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Google Shape;149;p27" descr="Setor de TI tem novo horário de atendimento - Campus Caxias do Sul">
            <a:extLst>
              <a:ext uri="{FF2B5EF4-FFF2-40B4-BE49-F238E27FC236}">
                <a16:creationId xmlns:a16="http://schemas.microsoft.com/office/drawing/2014/main" id="{E7D3C2B9-011E-3858-1B23-488F27D4F54C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r="80337"/>
          <a:stretch/>
        </p:blipFill>
        <p:spPr>
          <a:xfrm>
            <a:off x="0" y="0"/>
            <a:ext cx="1516486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50;p27">
            <a:extLst>
              <a:ext uri="{FF2B5EF4-FFF2-40B4-BE49-F238E27FC236}">
                <a16:creationId xmlns:a16="http://schemas.microsoft.com/office/drawing/2014/main" id="{6E2BE2B0-DDA6-F0C2-58DA-1C8F751027E5}"/>
              </a:ext>
            </a:extLst>
          </p:cNvPr>
          <p:cNvSpPr/>
          <p:nvPr/>
        </p:nvSpPr>
        <p:spPr>
          <a:xfrm>
            <a:off x="1429555" y="0"/>
            <a:ext cx="7714500" cy="51435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152;p27">
            <a:extLst>
              <a:ext uri="{FF2B5EF4-FFF2-40B4-BE49-F238E27FC236}">
                <a16:creationId xmlns:a16="http://schemas.microsoft.com/office/drawing/2014/main" id="{AC37B36E-A7C0-BFCE-5841-110358F17D05}"/>
              </a:ext>
            </a:extLst>
          </p:cNvPr>
          <p:cNvSpPr/>
          <p:nvPr/>
        </p:nvSpPr>
        <p:spPr>
          <a:xfrm>
            <a:off x="2004889" y="1335125"/>
            <a:ext cx="1882200" cy="1802100"/>
          </a:xfrm>
          <a:prstGeom prst="ellipse">
            <a:avLst/>
          </a:prstGeom>
          <a:solidFill>
            <a:srgbClr val="004478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  <a:reflection stA="52000" endA="300" endPos="35000" fadeDir="5400012" sy="-100000" algn="bl" rotWithShape="0"/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Monitoramento dos componentes de hardware</a:t>
            </a:r>
            <a:endParaRPr sz="1400" dirty="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8" name="Google Shape;151;p27">
            <a:extLst>
              <a:ext uri="{FF2B5EF4-FFF2-40B4-BE49-F238E27FC236}">
                <a16:creationId xmlns:a16="http://schemas.microsoft.com/office/drawing/2014/main" id="{30098D63-DD6C-9D12-A1DA-9E552F6EB186}"/>
              </a:ext>
            </a:extLst>
          </p:cNvPr>
          <p:cNvSpPr txBox="1"/>
          <p:nvPr/>
        </p:nvSpPr>
        <p:spPr>
          <a:xfrm>
            <a:off x="1613079" y="4414235"/>
            <a:ext cx="2891686" cy="530884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0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dirty="0">
                <a:solidFill>
                  <a:srgbClr val="004478"/>
                </a:solidFill>
                <a:latin typeface="Georgia" panose="02040502050405020303" pitchFamily="18" charset="0"/>
              </a:rPr>
              <a:t>Solução</a:t>
            </a:r>
          </a:p>
        </p:txBody>
      </p:sp>
      <p:sp>
        <p:nvSpPr>
          <p:cNvPr id="10" name="Google Shape;152;p27">
            <a:extLst>
              <a:ext uri="{FF2B5EF4-FFF2-40B4-BE49-F238E27FC236}">
                <a16:creationId xmlns:a16="http://schemas.microsoft.com/office/drawing/2014/main" id="{A538C01F-1DF6-3C2F-16E3-75C42B00EEB5}"/>
              </a:ext>
            </a:extLst>
          </p:cNvPr>
          <p:cNvSpPr/>
          <p:nvPr/>
        </p:nvSpPr>
        <p:spPr>
          <a:xfrm>
            <a:off x="4345705" y="1335125"/>
            <a:ext cx="1882200" cy="1802100"/>
          </a:xfrm>
          <a:prstGeom prst="ellipse">
            <a:avLst/>
          </a:prstGeom>
          <a:solidFill>
            <a:srgbClr val="004478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  <a:reflection stA="52000" endA="300" endPos="35000" fadeDir="5400012" sy="-100000" algn="bl" rotWithShape="0"/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Sistema integrado no próprio totem</a:t>
            </a:r>
            <a:endParaRPr sz="1400" dirty="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6" name="Google Shape;152;p27">
            <a:extLst>
              <a:ext uri="{FF2B5EF4-FFF2-40B4-BE49-F238E27FC236}">
                <a16:creationId xmlns:a16="http://schemas.microsoft.com/office/drawing/2014/main" id="{79D7335C-329B-D778-9037-B12752FA87C3}"/>
              </a:ext>
            </a:extLst>
          </p:cNvPr>
          <p:cNvSpPr/>
          <p:nvPr/>
        </p:nvSpPr>
        <p:spPr>
          <a:xfrm>
            <a:off x="6633150" y="1333802"/>
            <a:ext cx="1882200" cy="1802100"/>
          </a:xfrm>
          <a:prstGeom prst="ellipse">
            <a:avLst/>
          </a:prstGeom>
          <a:solidFill>
            <a:srgbClr val="004478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  <a:reflection stA="52000" endA="300" endPos="35000" fadeDir="5400012" sy="-100000" algn="bl" rotWithShape="0"/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Alertas para maior controle do negócio</a:t>
            </a:r>
            <a:endParaRPr sz="1400" dirty="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18892605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159;p28" descr="Mulheres negras: desafios e conquistas - JSB">
            <a:extLst>
              <a:ext uri="{FF2B5EF4-FFF2-40B4-BE49-F238E27FC236}">
                <a16:creationId xmlns:a16="http://schemas.microsoft.com/office/drawing/2014/main" id="{4AF0D722-50F3-83B5-8207-50492F3FFB42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12547" r="67526"/>
          <a:stretch/>
        </p:blipFill>
        <p:spPr>
          <a:xfrm>
            <a:off x="7318420" y="0"/>
            <a:ext cx="182558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60;p28">
            <a:extLst>
              <a:ext uri="{FF2B5EF4-FFF2-40B4-BE49-F238E27FC236}">
                <a16:creationId xmlns:a16="http://schemas.microsoft.com/office/drawing/2014/main" id="{7EE471B7-1105-3BA4-6505-C8807511E72E}"/>
              </a:ext>
            </a:extLst>
          </p:cNvPr>
          <p:cNvSpPr/>
          <p:nvPr/>
        </p:nvSpPr>
        <p:spPr>
          <a:xfrm>
            <a:off x="0" y="0"/>
            <a:ext cx="7524481" cy="51435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pt-BR"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37C432F1-FACD-7005-7CED-54C466B4D4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063" y="483645"/>
            <a:ext cx="6728354" cy="3785319"/>
          </a:xfrm>
          <a:prstGeom prst="rect">
            <a:avLst/>
          </a:prstGeom>
        </p:spPr>
      </p:pic>
      <p:sp>
        <p:nvSpPr>
          <p:cNvPr id="11" name="Google Shape;161;p28">
            <a:extLst>
              <a:ext uri="{FF2B5EF4-FFF2-40B4-BE49-F238E27FC236}">
                <a16:creationId xmlns:a16="http://schemas.microsoft.com/office/drawing/2014/main" id="{96F86F82-A18D-4156-4FDA-35A94E8250FB}"/>
              </a:ext>
            </a:extLst>
          </p:cNvPr>
          <p:cNvSpPr txBox="1"/>
          <p:nvPr/>
        </p:nvSpPr>
        <p:spPr>
          <a:xfrm>
            <a:off x="3848580" y="4428808"/>
            <a:ext cx="3469840" cy="530914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 dirty="0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Visão do negócio</a:t>
            </a:r>
            <a:endParaRPr lang="pt-BR" sz="1100" dirty="0"/>
          </a:p>
        </p:txBody>
      </p:sp>
    </p:spTree>
    <p:extLst>
      <p:ext uri="{BB962C8B-B14F-4D97-AF65-F5344CB8AC3E}">
        <p14:creationId xmlns:p14="http://schemas.microsoft.com/office/powerpoint/2010/main" val="316382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28" descr="Mulheres negras: desafios e conquistas - JSB"/>
          <p:cNvPicPr preferRelativeResize="0"/>
          <p:nvPr/>
        </p:nvPicPr>
        <p:blipFill rotWithShape="1">
          <a:blip r:embed="rId3">
            <a:alphaModFix/>
          </a:blip>
          <a:srcRect l="12547" r="67526"/>
          <a:stretch/>
        </p:blipFill>
        <p:spPr>
          <a:xfrm>
            <a:off x="7318420" y="0"/>
            <a:ext cx="182558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8"/>
          <p:cNvSpPr/>
          <p:nvPr/>
        </p:nvSpPr>
        <p:spPr>
          <a:xfrm>
            <a:off x="0" y="0"/>
            <a:ext cx="7524481" cy="51435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28"/>
          <p:cNvSpPr txBox="1"/>
          <p:nvPr/>
        </p:nvSpPr>
        <p:spPr>
          <a:xfrm>
            <a:off x="3848580" y="4428808"/>
            <a:ext cx="3469840" cy="530914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 dirty="0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Visão do negócio</a:t>
            </a:r>
            <a:endParaRPr lang="pt-BR" sz="1100" dirty="0"/>
          </a:p>
        </p:txBody>
      </p:sp>
      <p:pic>
        <p:nvPicPr>
          <p:cNvPr id="162" name="Google Shape;162;p28"/>
          <p:cNvPicPr preferRelativeResize="0"/>
          <p:nvPr/>
        </p:nvPicPr>
        <p:blipFill rotWithShape="1">
          <a:blip r:embed="rId4">
            <a:alphaModFix/>
          </a:blip>
          <a:srcRect l="585"/>
          <a:stretch/>
        </p:blipFill>
        <p:spPr>
          <a:xfrm>
            <a:off x="284654" y="402652"/>
            <a:ext cx="6817832" cy="3850769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4705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167;p29" descr="RH digital: novas tecnologias invadem a área de ... | Nube 12/04/2019">
            <a:extLst>
              <a:ext uri="{FF2B5EF4-FFF2-40B4-BE49-F238E27FC236}">
                <a16:creationId xmlns:a16="http://schemas.microsoft.com/office/drawing/2014/main" id="{5F6859BE-B06E-0292-38AA-7BA9E7258149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14396" r="57590"/>
          <a:stretch/>
        </p:blipFill>
        <p:spPr>
          <a:xfrm>
            <a:off x="-19318" y="0"/>
            <a:ext cx="115708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168;p29">
            <a:extLst>
              <a:ext uri="{FF2B5EF4-FFF2-40B4-BE49-F238E27FC236}">
                <a16:creationId xmlns:a16="http://schemas.microsoft.com/office/drawing/2014/main" id="{6357271F-F162-1951-8A1E-22264149E41D}"/>
              </a:ext>
            </a:extLst>
          </p:cNvPr>
          <p:cNvSpPr/>
          <p:nvPr/>
        </p:nvSpPr>
        <p:spPr>
          <a:xfrm>
            <a:off x="1137766" y="0"/>
            <a:ext cx="8006234" cy="51435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DE291E27-993B-FFBA-1EFA-89ABEA0319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4100" y="516530"/>
            <a:ext cx="6373566" cy="3621827"/>
          </a:xfrm>
          <a:prstGeom prst="rect">
            <a:avLst/>
          </a:prstGeom>
        </p:spPr>
      </p:pic>
      <p:sp>
        <p:nvSpPr>
          <p:cNvPr id="11" name="Google Shape;161;p28">
            <a:extLst>
              <a:ext uri="{FF2B5EF4-FFF2-40B4-BE49-F238E27FC236}">
                <a16:creationId xmlns:a16="http://schemas.microsoft.com/office/drawing/2014/main" id="{522A293F-3658-66C2-0D28-AA5824443D92}"/>
              </a:ext>
            </a:extLst>
          </p:cNvPr>
          <p:cNvSpPr txBox="1"/>
          <p:nvPr/>
        </p:nvSpPr>
        <p:spPr>
          <a:xfrm>
            <a:off x="5956587" y="4456728"/>
            <a:ext cx="3469840" cy="530914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 dirty="0" err="1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MindMap</a:t>
            </a:r>
            <a:endParaRPr lang="pt-BR" sz="1100" dirty="0"/>
          </a:p>
        </p:txBody>
      </p:sp>
    </p:spTree>
    <p:extLst>
      <p:ext uri="{BB962C8B-B14F-4D97-AF65-F5344CB8AC3E}">
        <p14:creationId xmlns:p14="http://schemas.microsoft.com/office/powerpoint/2010/main" val="6058859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4"/>
          <p:cNvSpPr/>
          <p:nvPr/>
        </p:nvSpPr>
        <p:spPr>
          <a:xfrm>
            <a:off x="0" y="0"/>
            <a:ext cx="7435516" cy="51435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34"/>
          <p:cNvSpPr txBox="1"/>
          <p:nvPr/>
        </p:nvSpPr>
        <p:spPr>
          <a:xfrm>
            <a:off x="3862138" y="4338158"/>
            <a:ext cx="3414935" cy="530914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Product Backlog</a:t>
            </a:r>
            <a:endParaRPr sz="1100"/>
          </a:p>
        </p:txBody>
      </p:sp>
      <p:pic>
        <p:nvPicPr>
          <p:cNvPr id="210" name="Google Shape;210;p34" descr="Tendências na advocacia: 10 mudanças que todo advogado precisa saber! -  Software Jurídico Software Jurídico Completo - ADVBOX"/>
          <p:cNvPicPr preferRelativeResize="0"/>
          <p:nvPr/>
        </p:nvPicPr>
        <p:blipFill rotWithShape="1">
          <a:blip r:embed="rId3">
            <a:alphaModFix/>
          </a:blip>
          <a:srcRect l="67447" t="-188" r="12035" b="188"/>
          <a:stretch/>
        </p:blipFill>
        <p:spPr>
          <a:xfrm>
            <a:off x="7435516" y="-58366"/>
            <a:ext cx="1708484" cy="52051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1072" y="539885"/>
            <a:ext cx="7277072" cy="3429740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4705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08;p34">
            <a:extLst>
              <a:ext uri="{FF2B5EF4-FFF2-40B4-BE49-F238E27FC236}">
                <a16:creationId xmlns:a16="http://schemas.microsoft.com/office/drawing/2014/main" id="{98D81965-4ADE-DF15-A9F2-D1891E69050E}"/>
              </a:ext>
            </a:extLst>
          </p:cNvPr>
          <p:cNvSpPr/>
          <p:nvPr/>
        </p:nvSpPr>
        <p:spPr>
          <a:xfrm>
            <a:off x="0" y="0"/>
            <a:ext cx="7435516" cy="51435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209;p34">
            <a:extLst>
              <a:ext uri="{FF2B5EF4-FFF2-40B4-BE49-F238E27FC236}">
                <a16:creationId xmlns:a16="http://schemas.microsoft.com/office/drawing/2014/main" id="{E9F7B4C1-5C3E-BDD2-3C39-7AA4BA0E07F0}"/>
              </a:ext>
            </a:extLst>
          </p:cNvPr>
          <p:cNvSpPr txBox="1"/>
          <p:nvPr/>
        </p:nvSpPr>
        <p:spPr>
          <a:xfrm>
            <a:off x="3862138" y="4338158"/>
            <a:ext cx="3414935" cy="530914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 dirty="0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Use Case</a:t>
            </a:r>
            <a:endParaRPr sz="1100" dirty="0"/>
          </a:p>
        </p:txBody>
      </p:sp>
      <p:pic>
        <p:nvPicPr>
          <p:cNvPr id="7" name="Google Shape;210;p34" descr="Tendências na advocacia: 10 mudanças que todo advogado precisa saber! -  Software Jurídico Software Jurídico Completo - ADVBOX">
            <a:extLst>
              <a:ext uri="{FF2B5EF4-FFF2-40B4-BE49-F238E27FC236}">
                <a16:creationId xmlns:a16="http://schemas.microsoft.com/office/drawing/2014/main" id="{5E1D6F1C-40F3-2A3B-7F65-B2E54DF1050E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67447" t="-188" r="12035" b="188"/>
          <a:stretch/>
        </p:blipFill>
        <p:spPr>
          <a:xfrm>
            <a:off x="7435516" y="-58366"/>
            <a:ext cx="1708484" cy="520516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7202199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364</TotalTime>
  <Words>148</Words>
  <Application>Microsoft Office PowerPoint</Application>
  <PresentationFormat>Apresentação na tela (16:9)</PresentationFormat>
  <Paragraphs>39</Paragraphs>
  <Slides>22</Slides>
  <Notes>17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22</vt:i4>
      </vt:variant>
    </vt:vector>
  </HeadingPairs>
  <TitlesOfParts>
    <vt:vector size="27" baseType="lpstr">
      <vt:lpstr>Arial</vt:lpstr>
      <vt:lpstr>Calibri</vt:lpstr>
      <vt:lpstr>Georgia</vt:lpstr>
      <vt:lpstr>Simple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cp:lastModifiedBy>ERICK BRENO PONTES PIO .</cp:lastModifiedBy>
  <cp:revision>5</cp:revision>
  <dcterms:modified xsi:type="dcterms:W3CDTF">2022-10-23T23:14:41Z</dcterms:modified>
</cp:coreProperties>
</file>